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7" r:id="rId11"/>
    <p:sldId id="1306" r:id="rId12"/>
    <p:sldId id="1286" r:id="rId13"/>
    <p:sldId id="1287" r:id="rId14"/>
    <p:sldId id="1292" r:id="rId15"/>
    <p:sldId id="1293" r:id="rId16"/>
    <p:sldId id="1294" r:id="rId17"/>
    <p:sldId id="1308"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0000FF"/>
    <a:srgbClr val="841910"/>
    <a:srgbClr val="DFDDFB"/>
    <a:srgbClr val="213164"/>
    <a:srgbClr val="213163"/>
    <a:srgbClr val="E3E1FB"/>
    <a:srgbClr val="FFAB40"/>
    <a:srgbClr val="FFFF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1080" y="40"/>
      </p:cViewPr>
      <p:guideLst>
        <p:guide orient="horz" pos="612"/>
        <p:guide pos="144"/>
        <p:guide orient="horz" pos="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dirty="0">
                <a:solidFill>
                  <a:srgbClr val="223366"/>
                </a:solidFill>
              </a:rPr>
              <a:t>Thank You !!</a:t>
            </a:r>
            <a:endParaRPr lang="en-US" sz="1100" b="1" spc="-5" dirty="0">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42826" y="3858605"/>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dirty="0" err="1">
                <a:solidFill>
                  <a:schemeClr val="tx1"/>
                </a:solidFill>
              </a:rPr>
              <a:t>Sowmiya.R.M</a:t>
            </a:r>
            <a:r>
              <a:rPr lang="en-US" sz="1100" dirty="0">
                <a:solidFill>
                  <a:schemeClr val="tx1"/>
                </a:solidFill>
              </a:rPr>
              <a:t>.</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:au960221243047</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724607" y="3625824"/>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199165" y="3919693"/>
            <a:ext cx="3317817"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Arunachala College of Engineering for    	Women</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0" name="TextBox 19">
            <a:extLst>
              <a:ext uri="{FF2B5EF4-FFF2-40B4-BE49-F238E27FC236}">
                <a16:creationId xmlns:a16="http://schemas.microsoft.com/office/drawing/2014/main" id="{B779BF5F-1BD5-E35D-7E63-BD7C9810FF4D}"/>
              </a:ext>
            </a:extLst>
          </p:cNvPr>
          <p:cNvSpPr txBox="1"/>
          <p:nvPr/>
        </p:nvSpPr>
        <p:spPr>
          <a:xfrm>
            <a:off x="845820" y="1360452"/>
            <a:ext cx="7356236" cy="1600438"/>
          </a:xfrm>
          <a:prstGeom prst="rect">
            <a:avLst/>
          </a:prstGeom>
          <a:noFill/>
        </p:spPr>
        <p:txBody>
          <a:bodyPr wrap="square" rtlCol="0">
            <a:spAutoFit/>
          </a:bodyPr>
          <a:lstStyle/>
          <a:p>
            <a:r>
              <a:rPr lang="en-US" sz="1400" dirty="0">
                <a:solidFill>
                  <a:srgbClr val="002060"/>
                </a:solidFill>
              </a:rPr>
              <a:t>The program would involve training employees in utilizing these technologies effectively, developing problem-solving skills, and fostering a customer-centric mindset. Results could include improved operational efficiency, reduced downtime, enhanced customer satisfaction, and a skilled workforce ready to adapt to future industry trends. A Next Gen Employability program for car rentals could focus on incorporating cutting-edge technology such as AI-driven vehicle tracking systems, predictive maintenance algorithms, and customer experience enhancements. </a:t>
            </a:r>
            <a:endParaRPr lang="en-IN" dirty="0"/>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a:extLst>
              <a:ext uri="{FF2B5EF4-FFF2-40B4-BE49-F238E27FC236}">
                <a16:creationId xmlns:a16="http://schemas.microsoft.com/office/drawing/2014/main" id="{76F7D2BB-AC19-BD31-1BE7-564664D42D1B}"/>
              </a:ext>
            </a:extLst>
          </p:cNvPr>
          <p:cNvPicPr>
            <a:picLocks noChangeAspect="1"/>
          </p:cNvPicPr>
          <p:nvPr/>
        </p:nvPicPr>
        <p:blipFill>
          <a:blip r:embed="rId2"/>
          <a:stretch>
            <a:fillRect/>
          </a:stretch>
        </p:blipFill>
        <p:spPr>
          <a:xfrm>
            <a:off x="1907177" y="1367245"/>
            <a:ext cx="5490270" cy="3088277"/>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a:t>About-Us-Page</a:t>
            </a:r>
          </a:p>
        </p:txBody>
      </p:sp>
      <p:pic>
        <p:nvPicPr>
          <p:cNvPr id="5" name="Picture 4">
            <a:extLst>
              <a:ext uri="{FF2B5EF4-FFF2-40B4-BE49-F238E27FC236}">
                <a16:creationId xmlns:a16="http://schemas.microsoft.com/office/drawing/2014/main" id="{6AA3AA8F-8FF6-8457-FB1A-8374880441FC}"/>
              </a:ext>
            </a:extLst>
          </p:cNvPr>
          <p:cNvPicPr>
            <a:picLocks noChangeAspect="1"/>
          </p:cNvPicPr>
          <p:nvPr/>
        </p:nvPicPr>
        <p:blipFill>
          <a:blip r:embed="rId2"/>
          <a:stretch>
            <a:fillRect/>
          </a:stretch>
        </p:blipFill>
        <p:spPr>
          <a:xfrm>
            <a:off x="1759131" y="1297337"/>
            <a:ext cx="5768944" cy="3245031"/>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a:t>Service-Page</a:t>
            </a:r>
          </a:p>
        </p:txBody>
      </p:sp>
      <p:pic>
        <p:nvPicPr>
          <p:cNvPr id="4" name="Picture 3">
            <a:extLst>
              <a:ext uri="{FF2B5EF4-FFF2-40B4-BE49-F238E27FC236}">
                <a16:creationId xmlns:a16="http://schemas.microsoft.com/office/drawing/2014/main" id="{9BC6B877-E2E2-BB71-527B-AB6BBA2BD0B9}"/>
              </a:ext>
            </a:extLst>
          </p:cNvPr>
          <p:cNvPicPr>
            <a:picLocks noChangeAspect="1"/>
          </p:cNvPicPr>
          <p:nvPr/>
        </p:nvPicPr>
        <p:blipFill>
          <a:blip r:embed="rId2"/>
          <a:stretch>
            <a:fillRect/>
          </a:stretch>
        </p:blipFill>
        <p:spPr>
          <a:xfrm>
            <a:off x="1602377" y="1267649"/>
            <a:ext cx="6155993" cy="3462746"/>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493DC77-B207-56AE-56EF-BB90A51DDBA6}"/>
              </a:ext>
            </a:extLst>
          </p:cNvPr>
          <p:cNvSpPr>
            <a:spLocks noGrp="1"/>
          </p:cNvSpPr>
          <p:nvPr>
            <p:ph type="subTitle"/>
          </p:nvPr>
        </p:nvSpPr>
        <p:spPr>
          <a:xfrm>
            <a:off x="3416878" y="457432"/>
            <a:ext cx="1768732" cy="601347"/>
          </a:xfrm>
        </p:spPr>
        <p:txBody>
          <a:bodyPr/>
          <a:lstStyle/>
          <a:p>
            <a:r>
              <a:rPr lang="en-US" b="1" dirty="0"/>
              <a:t>Departments-Page</a:t>
            </a:r>
            <a:endParaRPr lang="en-IN" b="1" dirty="0"/>
          </a:p>
        </p:txBody>
      </p:sp>
      <p:pic>
        <p:nvPicPr>
          <p:cNvPr id="4" name="Picture 3">
            <a:extLst>
              <a:ext uri="{FF2B5EF4-FFF2-40B4-BE49-F238E27FC236}">
                <a16:creationId xmlns:a16="http://schemas.microsoft.com/office/drawing/2014/main" id="{13EFCC26-C4EA-2736-E714-EC69CECCF9BE}"/>
              </a:ext>
            </a:extLst>
          </p:cNvPr>
          <p:cNvPicPr>
            <a:picLocks noChangeAspect="1"/>
          </p:cNvPicPr>
          <p:nvPr/>
        </p:nvPicPr>
        <p:blipFill>
          <a:blip r:embed="rId2"/>
          <a:stretch>
            <a:fillRect/>
          </a:stretch>
        </p:blipFill>
        <p:spPr>
          <a:xfrm>
            <a:off x="1393371" y="1061500"/>
            <a:ext cx="6213337" cy="3495002"/>
          </a:xfrm>
          <a:prstGeom prst="rect">
            <a:avLst/>
          </a:prstGeom>
        </p:spPr>
      </p:pic>
    </p:spTree>
    <p:extLst>
      <p:ext uri="{BB962C8B-B14F-4D97-AF65-F5344CB8AC3E}">
        <p14:creationId xmlns:p14="http://schemas.microsoft.com/office/powerpoint/2010/main" val="1226224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a:t>Blog-Page</a:t>
            </a:r>
          </a:p>
        </p:txBody>
      </p:sp>
      <p:pic>
        <p:nvPicPr>
          <p:cNvPr id="4" name="Picture 3">
            <a:extLst>
              <a:ext uri="{FF2B5EF4-FFF2-40B4-BE49-F238E27FC236}">
                <a16:creationId xmlns:a16="http://schemas.microsoft.com/office/drawing/2014/main" id="{5AAB7496-FF4A-04A9-F888-2CFDB691DAA0}"/>
              </a:ext>
            </a:extLst>
          </p:cNvPr>
          <p:cNvPicPr>
            <a:picLocks noChangeAspect="1"/>
          </p:cNvPicPr>
          <p:nvPr/>
        </p:nvPicPr>
        <p:blipFill>
          <a:blip r:embed="rId2"/>
          <a:stretch>
            <a:fillRect/>
          </a:stretch>
        </p:blipFill>
        <p:spPr>
          <a:xfrm>
            <a:off x="1515292" y="1173479"/>
            <a:ext cx="6392091" cy="3595551"/>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4" name="TextBox 3">
            <a:extLst>
              <a:ext uri="{FF2B5EF4-FFF2-40B4-BE49-F238E27FC236}">
                <a16:creationId xmlns:a16="http://schemas.microsoft.com/office/drawing/2014/main" id="{B6E75B55-D0A0-D4D1-9041-0B460F92473E}"/>
              </a:ext>
            </a:extLst>
          </p:cNvPr>
          <p:cNvSpPr txBox="1"/>
          <p:nvPr/>
        </p:nvSpPr>
        <p:spPr>
          <a:xfrm>
            <a:off x="1062790" y="1267649"/>
            <a:ext cx="6722673" cy="2246769"/>
          </a:xfrm>
          <a:prstGeom prst="rect">
            <a:avLst/>
          </a:prstGeom>
          <a:noFill/>
        </p:spPr>
        <p:txBody>
          <a:bodyPr wrap="square" rtlCol="0">
            <a:spAutoFit/>
          </a:bodyPr>
          <a:lstStyle/>
          <a:p>
            <a:pPr marL="285750" indent="-285750" algn="l">
              <a:buFont typeface="Wingdings" panose="05000000000000000000" pitchFamily="2" charset="2"/>
              <a:buChar char="§"/>
            </a:pPr>
            <a:r>
              <a:rPr lang="en-US" i="0" dirty="0">
                <a:solidFill>
                  <a:srgbClr val="002060"/>
                </a:solidFill>
                <a:effectLst/>
                <a:highlight>
                  <a:srgbClr val="FFFFFF"/>
                </a:highlight>
                <a:latin typeface="Söhne"/>
              </a:rPr>
              <a:t>Integration with third-party APIs for additional features such as location-based services, vehicle tracking, and insurance verification.</a:t>
            </a:r>
          </a:p>
          <a:p>
            <a:pPr marL="285750" indent="-285750" algn="l">
              <a:buFont typeface="Wingdings" panose="05000000000000000000" pitchFamily="2" charset="2"/>
              <a:buChar char="§"/>
            </a:pPr>
            <a:r>
              <a:rPr lang="en-US" i="0" dirty="0">
                <a:solidFill>
                  <a:srgbClr val="002060"/>
                </a:solidFill>
                <a:effectLst/>
                <a:highlight>
                  <a:srgbClr val="FFFFFF"/>
                </a:highlight>
                <a:latin typeface="Söhne"/>
              </a:rPr>
              <a:t>Implementing advanced search and filtering options for vehicle listings to enhance the user experience.</a:t>
            </a:r>
          </a:p>
          <a:p>
            <a:pPr marL="285750" indent="-285750" algn="l">
              <a:buFont typeface="Wingdings" panose="05000000000000000000" pitchFamily="2" charset="2"/>
              <a:buChar char="§"/>
            </a:pPr>
            <a:r>
              <a:rPr lang="en-US" i="0" dirty="0">
                <a:solidFill>
                  <a:srgbClr val="002060"/>
                </a:solidFill>
                <a:effectLst/>
                <a:highlight>
                  <a:srgbClr val="FFFFFF"/>
                </a:highlight>
                <a:latin typeface="Söhne"/>
              </a:rPr>
              <a:t>Incorporating machine learning algorithms for predictive analytics, dynamic pricing, and personalized recommendations.</a:t>
            </a:r>
          </a:p>
          <a:p>
            <a:pPr marL="285750" indent="-285750" algn="l">
              <a:buFont typeface="Wingdings" panose="05000000000000000000" pitchFamily="2" charset="2"/>
              <a:buChar char="§"/>
            </a:pPr>
            <a:r>
              <a:rPr lang="en-US" i="0" dirty="0">
                <a:solidFill>
                  <a:srgbClr val="002060"/>
                </a:solidFill>
                <a:effectLst/>
                <a:highlight>
                  <a:srgbClr val="FFFFFF"/>
                </a:highlight>
                <a:latin typeface="Söhne"/>
              </a:rPr>
              <a:t>Expanding the application to support multi-language and multi-currency options for a global user base.</a:t>
            </a:r>
            <a:endParaRPr lang="en-US" b="0" i="0" dirty="0">
              <a:solidFill>
                <a:srgbClr val="0D0D0D"/>
              </a:solidFill>
              <a:effectLst/>
              <a:highlight>
                <a:srgbClr val="FFFFFF"/>
              </a:highlight>
              <a:latin typeface="Söhne"/>
            </a:endParaRPr>
          </a:p>
          <a:p>
            <a:br>
              <a:rPr lang="en-US" dirty="0"/>
            </a:br>
            <a:endParaRPr lang="en-IN" dirty="0"/>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7B9DD527-7A11-82DF-D170-DA33B1E2DD50}"/>
              </a:ext>
            </a:extLst>
          </p:cNvPr>
          <p:cNvSpPr txBox="1"/>
          <p:nvPr/>
        </p:nvSpPr>
        <p:spPr>
          <a:xfrm>
            <a:off x="933598" y="1372194"/>
            <a:ext cx="6670963" cy="1600438"/>
          </a:xfrm>
          <a:prstGeom prst="rect">
            <a:avLst/>
          </a:prstGeom>
          <a:noFill/>
        </p:spPr>
        <p:txBody>
          <a:bodyPr wrap="square" rtlCol="0">
            <a:spAutoFit/>
          </a:bodyPr>
          <a:lstStyle/>
          <a:p>
            <a:pPr marL="285750" indent="-285750">
              <a:buFont typeface="Wingdings" panose="05000000000000000000" pitchFamily="2" charset="2"/>
              <a:buChar char="§"/>
            </a:pPr>
            <a:r>
              <a:rPr lang="en-US" b="0" i="0" dirty="0">
                <a:solidFill>
                  <a:srgbClr val="213264"/>
                </a:solidFill>
                <a:effectLst/>
                <a:highlight>
                  <a:srgbClr val="FFFFFF"/>
                </a:highlight>
                <a:latin typeface="Söhne"/>
              </a:rPr>
              <a:t>The Car Rentals Web Application with Django Framework aims to revolutionize the car rental industry by offering a seamless, transparent, and efficient rental experience for both customers and rental companies. </a:t>
            </a:r>
          </a:p>
          <a:p>
            <a:pPr marL="285750" indent="-285750">
              <a:buFont typeface="Wingdings" panose="05000000000000000000" pitchFamily="2" charset="2"/>
              <a:buChar char="§"/>
            </a:pPr>
            <a:endParaRPr lang="en-US" dirty="0">
              <a:solidFill>
                <a:srgbClr val="213264"/>
              </a:solidFill>
              <a:highlight>
                <a:srgbClr val="FFFFFF"/>
              </a:highlight>
              <a:latin typeface="Söhne"/>
            </a:endParaRPr>
          </a:p>
          <a:p>
            <a:pPr marL="285750" indent="-285750">
              <a:buFont typeface="Wingdings" panose="05000000000000000000" pitchFamily="2" charset="2"/>
              <a:buChar char="§"/>
            </a:pPr>
            <a:r>
              <a:rPr lang="en-US" b="0" i="0" dirty="0">
                <a:solidFill>
                  <a:srgbClr val="213264"/>
                </a:solidFill>
                <a:effectLst/>
                <a:highlight>
                  <a:srgbClr val="FFFFFF"/>
                </a:highlight>
                <a:latin typeface="Söhne"/>
              </a:rPr>
              <a:t>With its user-friendly interface, robust features, and scalability, the application sets a new standard for car rental management systems, catering to the evolving needs of the market.</a:t>
            </a:r>
            <a:endParaRPr lang="en-IN" dirty="0">
              <a:solidFill>
                <a:srgbClr val="213264"/>
              </a:solidFill>
            </a:endParaRP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t>Car Rentals Application with Django Framework</a:t>
            </a:r>
            <a:r>
              <a:rPr lang="en-US" sz="1600" b="1">
                <a:latin typeface="+mj-lt"/>
              </a:rPr>
              <a:t> </a:t>
            </a:r>
            <a:endParaRPr lang="en-US" sz="1600" b="1">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709223"/>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7" name="TextBox 6">
            <a:extLst>
              <a:ext uri="{FF2B5EF4-FFF2-40B4-BE49-F238E27FC236}">
                <a16:creationId xmlns:a16="http://schemas.microsoft.com/office/drawing/2014/main" id="{5EA52265-E418-94A1-1055-FCA815EA5AEC}"/>
              </a:ext>
            </a:extLst>
          </p:cNvPr>
          <p:cNvSpPr txBox="1"/>
          <p:nvPr/>
        </p:nvSpPr>
        <p:spPr>
          <a:xfrm>
            <a:off x="955040" y="1327573"/>
            <a:ext cx="184731" cy="307777"/>
          </a:xfrm>
          <a:prstGeom prst="rect">
            <a:avLst/>
          </a:prstGeom>
          <a:noFill/>
        </p:spPr>
        <p:txBody>
          <a:bodyPr wrap="none" rtlCol="0">
            <a:spAutoFit/>
          </a:bodyPr>
          <a:lstStyle/>
          <a:p>
            <a:endParaRPr lang="en-IN"/>
          </a:p>
        </p:txBody>
      </p:sp>
      <p:sp>
        <p:nvSpPr>
          <p:cNvPr id="8" name="TextBox 7">
            <a:extLst>
              <a:ext uri="{FF2B5EF4-FFF2-40B4-BE49-F238E27FC236}">
                <a16:creationId xmlns:a16="http://schemas.microsoft.com/office/drawing/2014/main" id="{5B470E3D-CB3A-2686-16AD-47798A7B06F7}"/>
              </a:ext>
            </a:extLst>
          </p:cNvPr>
          <p:cNvSpPr txBox="1"/>
          <p:nvPr/>
        </p:nvSpPr>
        <p:spPr>
          <a:xfrm rot="10800000" flipV="1">
            <a:off x="1047405" y="1468702"/>
            <a:ext cx="7141555" cy="1384995"/>
          </a:xfrm>
          <a:prstGeom prst="rect">
            <a:avLst/>
          </a:prstGeom>
          <a:noFill/>
        </p:spPr>
        <p:txBody>
          <a:bodyPr wrap="square" rtlCol="0">
            <a:spAutoFit/>
          </a:bodyPr>
          <a:lstStyle/>
          <a:p>
            <a:r>
              <a:rPr lang="en-US" b="0" i="0" dirty="0">
                <a:solidFill>
                  <a:srgbClr val="213264"/>
                </a:solidFill>
                <a:effectLst/>
                <a:highlight>
                  <a:srgbClr val="FFFFFF"/>
                </a:highlight>
                <a:latin typeface="Söhne"/>
              </a:rPr>
              <a:t>This project introduces an agile car rental web application developed using the Django framework, designed to revolutionize the traditional car rental experience. Customers can easily create accounts, search for cars based on their preferences, book rentals, and track their reservations with a user-friendly interface.</a:t>
            </a:r>
            <a:r>
              <a:rPr lang="en-US" dirty="0">
                <a:solidFill>
                  <a:srgbClr val="213264"/>
                </a:solidFill>
                <a:highlight>
                  <a:srgbClr val="FFFFFF"/>
                </a:highlight>
                <a:latin typeface="Söhne"/>
              </a:rPr>
              <a:t> </a:t>
            </a:r>
            <a:r>
              <a:rPr lang="en-US" b="0" i="0" dirty="0">
                <a:solidFill>
                  <a:srgbClr val="213264"/>
                </a:solidFill>
                <a:effectLst/>
                <a:highlight>
                  <a:srgbClr val="FFFFFF"/>
                </a:highlight>
                <a:latin typeface="Söhne"/>
              </a:rPr>
              <a:t>By leveraging Django's powerful features, this application enhances the efficiency and convenience of car rental operations, offering a seamless experience for both users and administrators.</a:t>
            </a:r>
            <a:endParaRPr lang="en-IN" dirty="0">
              <a:solidFill>
                <a:srgbClr val="213264"/>
              </a:solidFill>
            </a:endParaRP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708E7CC3-9CD1-C9EE-989B-D323187A7B6A}"/>
              </a:ext>
            </a:extLst>
          </p:cNvPr>
          <p:cNvSpPr txBox="1"/>
          <p:nvPr/>
        </p:nvSpPr>
        <p:spPr>
          <a:xfrm>
            <a:off x="1029547" y="1228123"/>
            <a:ext cx="6536266" cy="1384995"/>
          </a:xfrm>
          <a:prstGeom prst="rect">
            <a:avLst/>
          </a:prstGeom>
          <a:noFill/>
        </p:spPr>
        <p:txBody>
          <a:bodyPr wrap="square" rtlCol="0">
            <a:spAutoFit/>
          </a:bodyPr>
          <a:lstStyle/>
          <a:p>
            <a:r>
              <a:rPr lang="en-US" b="0" i="0" dirty="0">
                <a:solidFill>
                  <a:srgbClr val="213264"/>
                </a:solidFill>
                <a:effectLst/>
                <a:highlight>
                  <a:srgbClr val="FFFFFF"/>
                </a:highlight>
                <a:latin typeface="Söhne"/>
              </a:rPr>
              <a:t>The traditional process of renting cars is often plagued by inefficiencies, inconvenience, and lack of transparency for both customers and rental companies. Manual paperwork, limited vehicle availability, and complex reservation systems contribute to a suboptimal experience for users and hinder the growth potential of rental businesses</a:t>
            </a:r>
            <a:r>
              <a:rPr lang="en-US" dirty="0">
                <a:solidFill>
                  <a:srgbClr val="213264"/>
                </a:solidFill>
              </a:rPr>
              <a:t>.</a:t>
            </a:r>
            <a:r>
              <a:rPr lang="en-US" b="0" i="0" dirty="0">
                <a:solidFill>
                  <a:srgbClr val="0D0D0D"/>
                </a:solidFill>
                <a:effectLst/>
                <a:highlight>
                  <a:srgbClr val="FFFFFF"/>
                </a:highlight>
                <a:latin typeface="Söhne"/>
              </a:rPr>
              <a:t> Moreover, managing a fleet of vehicles and tracking reservations manually can lead to errors, delays, and missed opportunities for revenue optimization.</a:t>
            </a:r>
            <a:endParaRPr lang="en-IN" dirty="0">
              <a:solidFill>
                <a:srgbClr val="213264"/>
              </a:solidFill>
            </a:endParaRP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D7F062B0-B426-AADB-8A60-142743285BBA}"/>
              </a:ext>
            </a:extLst>
          </p:cNvPr>
          <p:cNvSpPr txBox="1"/>
          <p:nvPr/>
        </p:nvSpPr>
        <p:spPr>
          <a:xfrm>
            <a:off x="492236" y="1197731"/>
            <a:ext cx="8094133" cy="3231654"/>
          </a:xfrm>
          <a:prstGeom prst="rect">
            <a:avLst/>
          </a:prstGeom>
          <a:noFill/>
        </p:spPr>
        <p:txBody>
          <a:bodyPr wrap="square" rtlCol="0">
            <a:spAutoFit/>
          </a:bodyPr>
          <a:lstStyle/>
          <a:p>
            <a:r>
              <a:rPr lang="en-US" b="0" i="0" dirty="0">
                <a:solidFill>
                  <a:srgbClr val="0D0D0D"/>
                </a:solidFill>
                <a:effectLst/>
                <a:highlight>
                  <a:srgbClr val="FFFFFF"/>
                </a:highlight>
                <a:latin typeface="Söhne"/>
              </a:rPr>
              <a:t>              The Car Rentals Web Application is a comprehensive platform designed to streamline the process of renting vehicles for both customers and rental companies.</a:t>
            </a:r>
          </a:p>
          <a:p>
            <a:endParaRPr lang="en-US" sz="1000" dirty="0">
              <a:solidFill>
                <a:srgbClr val="0D0D0D"/>
              </a:solidFill>
              <a:highlight>
                <a:srgbClr val="FFFFFF"/>
              </a:highlight>
              <a:latin typeface="Söhne"/>
            </a:endParaRPr>
          </a:p>
          <a:p>
            <a:r>
              <a:rPr lang="en-US" sz="1600" b="1" dirty="0">
                <a:solidFill>
                  <a:srgbClr val="213264"/>
                </a:solidFill>
                <a:highlight>
                  <a:srgbClr val="FFFFFF"/>
                </a:highlight>
                <a:latin typeface="Söhne"/>
              </a:rPr>
              <a:t>Key Features:</a:t>
            </a:r>
          </a:p>
          <a:p>
            <a:endParaRPr lang="en-US" sz="1000" dirty="0">
              <a:solidFill>
                <a:srgbClr val="0D0D0D"/>
              </a:solidFill>
              <a:highlight>
                <a:srgbClr val="FFFFFF"/>
              </a:highlight>
              <a:latin typeface="Söhne"/>
            </a:endParaRPr>
          </a:p>
          <a:p>
            <a:r>
              <a:rPr lang="en-US" dirty="0">
                <a:solidFill>
                  <a:srgbClr val="0D0D0D"/>
                </a:solidFill>
                <a:highlight>
                  <a:srgbClr val="FFFFFF"/>
                </a:highlight>
                <a:latin typeface="Söhne"/>
              </a:rPr>
              <a:t>User Authentication: Users can create accounts, log in, and manage their profiles.</a:t>
            </a:r>
          </a:p>
          <a:p>
            <a:endParaRPr lang="en-US" dirty="0">
              <a:solidFill>
                <a:srgbClr val="0D0D0D"/>
              </a:solidFill>
              <a:highlight>
                <a:srgbClr val="FFFFFF"/>
              </a:highlight>
              <a:latin typeface="Söhne"/>
            </a:endParaRPr>
          </a:p>
          <a:p>
            <a:r>
              <a:rPr lang="en-US" dirty="0">
                <a:solidFill>
                  <a:srgbClr val="0D0D0D"/>
                </a:solidFill>
                <a:highlight>
                  <a:srgbClr val="FFFFFF"/>
                </a:highlight>
                <a:latin typeface="Söhne"/>
              </a:rPr>
              <a:t>Vehicle Listings: Customers can browse a diverse range of vehicles available for rent. </a:t>
            </a:r>
          </a:p>
          <a:p>
            <a:endParaRPr lang="en-US" dirty="0">
              <a:solidFill>
                <a:srgbClr val="0D0D0D"/>
              </a:solidFill>
              <a:highlight>
                <a:srgbClr val="FFFFFF"/>
              </a:highlight>
              <a:latin typeface="Söhne"/>
            </a:endParaRPr>
          </a:p>
          <a:p>
            <a:r>
              <a:rPr lang="en-US" dirty="0">
                <a:solidFill>
                  <a:srgbClr val="0D0D0D"/>
                </a:solidFill>
                <a:highlight>
                  <a:srgbClr val="FFFFFF"/>
                </a:highlight>
                <a:latin typeface="Söhne"/>
              </a:rPr>
              <a:t>Reservation Management: The system provides real-time availability updates and confirmation notifications.</a:t>
            </a:r>
          </a:p>
          <a:p>
            <a:pPr algn="l"/>
            <a:endParaRPr lang="en-US" b="1" i="0" dirty="0">
              <a:solidFill>
                <a:srgbClr val="0D0D0D"/>
              </a:solidFill>
              <a:effectLst/>
              <a:highlight>
                <a:srgbClr val="FFFFFF"/>
              </a:highlight>
              <a:latin typeface="Söhne"/>
            </a:endParaRPr>
          </a:p>
          <a:p>
            <a:pPr algn="l"/>
            <a:r>
              <a:rPr lang="en-US" i="0" dirty="0">
                <a:solidFill>
                  <a:srgbClr val="0D0D0D"/>
                </a:solidFill>
                <a:effectLst/>
                <a:highlight>
                  <a:srgbClr val="FFFFFF"/>
                </a:highlight>
                <a:latin typeface="Söhne"/>
              </a:rPr>
              <a:t>Booking Management: Users can modify or cancel reservations as needed.</a:t>
            </a:r>
          </a:p>
          <a:p>
            <a:pPr algn="l"/>
            <a:endParaRPr lang="en-US" dirty="0">
              <a:solidFill>
                <a:srgbClr val="0D0D0D"/>
              </a:solidFill>
              <a:highlight>
                <a:srgbClr val="FFFFFF"/>
              </a:highlight>
              <a:latin typeface="Söhne"/>
            </a:endParaRPr>
          </a:p>
          <a:p>
            <a:pPr algn="l"/>
            <a:r>
              <a:rPr lang="en-US" i="0" dirty="0">
                <a:solidFill>
                  <a:srgbClr val="0D0D0D"/>
                </a:solidFill>
                <a:effectLst/>
                <a:highlight>
                  <a:srgbClr val="FFFFFF"/>
                </a:highlight>
                <a:latin typeface="Söhne"/>
              </a:rPr>
              <a:t>Reporting and Analytics: The system generates comprehensive reports and analytics for rental companies, providing insights into rental trends, revenue generation, and customer preferences.</a:t>
            </a:r>
            <a:endParaRPr lang="en-IN" sz="10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518159" y="1222695"/>
            <a:ext cx="8107681" cy="3108543"/>
          </a:xfrm>
          <a:prstGeom prst="rect">
            <a:avLst/>
          </a:prstGeom>
          <a:noFill/>
        </p:spPr>
        <p:txBody>
          <a:bodyPr wrap="square">
            <a:spAutoFit/>
          </a:bodyPr>
          <a:lstStyle/>
          <a:p>
            <a:pPr algn="l">
              <a:lnSpc>
                <a:spcPct val="150000"/>
              </a:lnSpc>
            </a:pPr>
            <a:r>
              <a:rPr lang="en-US" dirty="0">
                <a:solidFill>
                  <a:srgbClr val="213264"/>
                </a:solidFill>
                <a:highlight>
                  <a:srgbClr val="FFFFFF"/>
                </a:highlight>
                <a:latin typeface="Söhne"/>
              </a:rPr>
              <a:t>         </a:t>
            </a:r>
            <a:r>
              <a:rPr lang="en-US" b="0" i="0" dirty="0">
                <a:solidFill>
                  <a:srgbClr val="213264"/>
                </a:solidFill>
                <a:effectLst/>
                <a:highlight>
                  <a:srgbClr val="FFFFFF"/>
                </a:highlight>
                <a:latin typeface="Söhne"/>
              </a:rPr>
              <a:t>The proposed solution entails the development of a sophisticated yet user-friendly car rental management system using the Django framework. This system aims to streamline the entire rental process for both customers and rental companies, offering an intuitive interface, robust features, and scalability.</a:t>
            </a:r>
          </a:p>
          <a:p>
            <a:pPr algn="l">
              <a:lnSpc>
                <a:spcPct val="150000"/>
              </a:lnSpc>
            </a:pPr>
            <a:endParaRPr lang="en-US" dirty="0">
              <a:solidFill>
                <a:srgbClr val="213264"/>
              </a:solidFill>
              <a:highlight>
                <a:srgbClr val="FFFFFF"/>
              </a:highlight>
              <a:latin typeface="Söhne"/>
              <a:cs typeface="Times New Roman" panose="02020603050405020304" pitchFamily="18" charset="0"/>
            </a:endParaRPr>
          </a:p>
          <a:p>
            <a:pPr algn="l"/>
            <a:r>
              <a:rPr lang="en-US" i="0" dirty="0">
                <a:solidFill>
                  <a:srgbClr val="213264"/>
                </a:solidFill>
                <a:effectLst/>
                <a:highlight>
                  <a:srgbClr val="FFFFFF"/>
                </a:highlight>
                <a:latin typeface="Söhne"/>
              </a:rPr>
              <a:t>User Authentication and Profiles:</a:t>
            </a:r>
          </a:p>
          <a:p>
            <a:pPr algn="l"/>
            <a:endParaRPr lang="en-US" i="0" dirty="0">
              <a:solidFill>
                <a:srgbClr val="213264"/>
              </a:solidFill>
              <a:effectLst/>
              <a:highlight>
                <a:srgbClr val="FFFFFF"/>
              </a:highlight>
              <a:latin typeface="Söhne"/>
            </a:endParaRPr>
          </a:p>
          <a:p>
            <a:pPr marL="285750" indent="-285750" algn="l">
              <a:buFont typeface="Wingdings" panose="05000000000000000000" pitchFamily="2" charset="2"/>
              <a:buChar char="§"/>
            </a:pPr>
            <a:r>
              <a:rPr lang="en-US" i="0" dirty="0">
                <a:solidFill>
                  <a:srgbClr val="213264"/>
                </a:solidFill>
                <a:effectLst/>
                <a:highlight>
                  <a:srgbClr val="FFFFFF"/>
                </a:highlight>
                <a:latin typeface="Söhne"/>
              </a:rPr>
              <a:t>Users can register, log in securely, and manage their profiles.</a:t>
            </a:r>
          </a:p>
          <a:p>
            <a:pPr marL="285750" indent="-285750" algn="l">
              <a:buFont typeface="Wingdings" panose="05000000000000000000" pitchFamily="2" charset="2"/>
              <a:buChar char="§"/>
            </a:pPr>
            <a:r>
              <a:rPr lang="en-US" i="0" dirty="0">
                <a:solidFill>
                  <a:srgbClr val="213264"/>
                </a:solidFill>
                <a:effectLst/>
                <a:highlight>
                  <a:srgbClr val="FFFFFF"/>
                </a:highlight>
                <a:latin typeface="Söhne"/>
              </a:rPr>
              <a:t>Rental company administrators have access to a separate dashboard for managing their rental operations.</a:t>
            </a:r>
          </a:p>
          <a:p>
            <a:pPr marL="285750" indent="-285750" algn="l">
              <a:buFont typeface="Wingdings" panose="05000000000000000000" pitchFamily="2" charset="2"/>
              <a:buChar char="§"/>
            </a:pPr>
            <a:endParaRPr lang="en-US" i="0" dirty="0">
              <a:solidFill>
                <a:srgbClr val="213264"/>
              </a:solidFill>
              <a:effectLst/>
              <a:highlight>
                <a:srgbClr val="FFFFFF"/>
              </a:highlight>
              <a:latin typeface="Söhne"/>
            </a:endParaRPr>
          </a:p>
          <a:p>
            <a:pPr algn="l"/>
            <a:r>
              <a:rPr lang="en-US" dirty="0">
                <a:solidFill>
                  <a:srgbClr val="213264"/>
                </a:solidFill>
                <a:highlight>
                  <a:srgbClr val="FFFFFF"/>
                </a:highlight>
                <a:latin typeface="Söhne"/>
                <a:cs typeface="Times New Roman" panose="02020603050405020304" pitchFamily="18" charset="0"/>
              </a:rPr>
              <a:t>Vehicle Listings and Search:</a:t>
            </a:r>
          </a:p>
          <a:p>
            <a:pPr marL="285750" indent="-285750" algn="l">
              <a:buFont typeface="Wingdings" panose="05000000000000000000" pitchFamily="2" charset="2"/>
              <a:buChar char="§"/>
            </a:pPr>
            <a:r>
              <a:rPr lang="en-US" b="0" i="0" dirty="0">
                <a:solidFill>
                  <a:srgbClr val="213264"/>
                </a:solidFill>
                <a:effectLst/>
                <a:highlight>
                  <a:srgbClr val="FFFFFF"/>
                </a:highlight>
                <a:latin typeface="Söhne"/>
              </a:rPr>
              <a:t>Customers can browse through a diverse range of vehicles with detailed specifications.</a:t>
            </a:r>
            <a:endParaRPr lang="en-US" dirty="0">
              <a:solidFill>
                <a:srgbClr val="213264"/>
              </a:solidFill>
              <a:highlight>
                <a:srgbClr val="FFFFFF"/>
              </a:highlight>
              <a:latin typeface="Söhne"/>
              <a:cs typeface="Times New Roman" panose="02020603050405020304" pitchFamily="18" charset="0"/>
            </a:endParaRP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DF7BABB-EED8-4057-E09F-18CB2A3A313A}"/>
              </a:ext>
            </a:extLst>
          </p:cNvPr>
          <p:cNvSpPr>
            <a:spLocks noGrp="1"/>
          </p:cNvSpPr>
          <p:nvPr>
            <p:ph type="body" idx="1"/>
          </p:nvPr>
        </p:nvSpPr>
        <p:spPr>
          <a:xfrm>
            <a:off x="365760" y="1079863"/>
            <a:ext cx="8343716" cy="3811354"/>
          </a:xfrm>
        </p:spPr>
        <p:txBody>
          <a:bodyPr/>
          <a:lstStyle/>
          <a:p>
            <a:pPr marL="152396" indent="0">
              <a:buNone/>
            </a:pPr>
            <a:r>
              <a:rPr lang="en-US" sz="1400" dirty="0">
                <a:solidFill>
                  <a:srgbClr val="002060"/>
                </a:solidFill>
              </a:rPr>
              <a:t>Reservation Management:</a:t>
            </a:r>
          </a:p>
          <a:p>
            <a:pPr marL="152396" indent="0">
              <a:buNone/>
            </a:pPr>
            <a:endParaRPr lang="en-US" sz="1400" dirty="0">
              <a:solidFill>
                <a:srgbClr val="002060"/>
              </a:solidFill>
            </a:endParaRPr>
          </a:p>
          <a:p>
            <a:pPr>
              <a:buFont typeface="Wingdings" panose="05000000000000000000" pitchFamily="2" charset="2"/>
              <a:buChar char="§"/>
            </a:pPr>
            <a:r>
              <a:rPr lang="en-US" sz="1400" dirty="0">
                <a:solidFill>
                  <a:srgbClr val="002060"/>
                </a:solidFill>
              </a:rPr>
              <a:t>Users can make reservations for specific vehicles, selecting rental dates, pickup/drop-off locations, and additional services if needed.</a:t>
            </a:r>
          </a:p>
          <a:p>
            <a:pPr>
              <a:buFont typeface="Wingdings" panose="05000000000000000000" pitchFamily="2" charset="2"/>
              <a:buChar char="§"/>
            </a:pPr>
            <a:r>
              <a:rPr lang="en-US" sz="1400" dirty="0">
                <a:solidFill>
                  <a:srgbClr val="002060"/>
                </a:solidFill>
              </a:rPr>
              <a:t>Real-time availability checking ensures accurate reservation scheduling.</a:t>
            </a:r>
          </a:p>
          <a:p>
            <a:pPr marL="152396" indent="0">
              <a:buNone/>
            </a:pPr>
            <a:endParaRPr lang="en-IN" dirty="0">
              <a:solidFill>
                <a:srgbClr val="002060"/>
              </a:solidFill>
            </a:endParaRPr>
          </a:p>
          <a:p>
            <a:pPr marL="152396" indent="0">
              <a:buNone/>
            </a:pPr>
            <a:r>
              <a:rPr lang="en-US" sz="1400" dirty="0">
                <a:solidFill>
                  <a:srgbClr val="002060"/>
                </a:solidFill>
              </a:rPr>
              <a:t>Fleet Management:</a:t>
            </a:r>
          </a:p>
          <a:p>
            <a:pPr marL="152396" indent="0">
              <a:buNone/>
            </a:pPr>
            <a:endParaRPr lang="en-US" dirty="0">
              <a:solidFill>
                <a:srgbClr val="002060"/>
              </a:solidFill>
            </a:endParaRPr>
          </a:p>
          <a:p>
            <a:pPr>
              <a:buFont typeface="Wingdings" panose="05000000000000000000" pitchFamily="2" charset="2"/>
              <a:buChar char="§"/>
            </a:pPr>
            <a:r>
              <a:rPr lang="en-US" sz="1400" dirty="0">
                <a:solidFill>
                  <a:srgbClr val="002060"/>
                </a:solidFill>
              </a:rPr>
              <a:t>Rental company administrators can manage their vehicle fleet efficiently, including adding new vehicles, updating availability, and setting rental rates.</a:t>
            </a:r>
          </a:p>
          <a:p>
            <a:pPr>
              <a:buFont typeface="Wingdings" panose="05000000000000000000" pitchFamily="2" charset="2"/>
              <a:buChar char="§"/>
            </a:pPr>
            <a:r>
              <a:rPr lang="en-US" sz="1400" dirty="0">
                <a:solidFill>
                  <a:srgbClr val="002060"/>
                </a:solidFill>
              </a:rPr>
              <a:t>Detailed inventory tracking helps monitor vehicle status, maintenance schedules, and rental history.</a:t>
            </a:r>
            <a:endParaRPr lang="en-IN" sz="1400" dirty="0">
              <a:solidFill>
                <a:srgbClr val="002060"/>
              </a:solidFill>
            </a:endParaRPr>
          </a:p>
        </p:txBody>
      </p:sp>
    </p:spTree>
    <p:extLst>
      <p:ext uri="{BB962C8B-B14F-4D97-AF65-F5344CB8AC3E}">
        <p14:creationId xmlns:p14="http://schemas.microsoft.com/office/powerpoint/2010/main" val="66511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C0F19FE-303E-0EE8-0079-C6DFB7A40548}"/>
              </a:ext>
            </a:extLst>
          </p:cNvPr>
          <p:cNvSpPr>
            <a:spLocks noGrp="1"/>
          </p:cNvSpPr>
          <p:nvPr>
            <p:ph type="body" idx="1"/>
          </p:nvPr>
        </p:nvSpPr>
        <p:spPr>
          <a:xfrm>
            <a:off x="311699" y="1219200"/>
            <a:ext cx="7630517" cy="3349800"/>
          </a:xfrm>
        </p:spPr>
        <p:txBody>
          <a:bodyPr/>
          <a:lstStyle/>
          <a:p>
            <a:pPr marL="152396" indent="0">
              <a:buNone/>
            </a:pPr>
            <a:r>
              <a:rPr lang="en-US" sz="1400" dirty="0">
                <a:solidFill>
                  <a:srgbClr val="002060"/>
                </a:solidFill>
              </a:rPr>
              <a:t>Technology Stack:</a:t>
            </a:r>
          </a:p>
          <a:p>
            <a:pPr marL="152396" indent="0">
              <a:buNone/>
            </a:pPr>
            <a:endParaRPr lang="en-US" sz="1400" dirty="0">
              <a:solidFill>
                <a:srgbClr val="002060"/>
              </a:solidFill>
            </a:endParaRPr>
          </a:p>
          <a:p>
            <a:pPr>
              <a:buFont typeface="Wingdings" panose="05000000000000000000" pitchFamily="2" charset="2"/>
              <a:buChar char="§"/>
            </a:pPr>
            <a:r>
              <a:rPr lang="en-US" sz="1400" dirty="0">
                <a:solidFill>
                  <a:srgbClr val="002060"/>
                </a:solidFill>
              </a:rPr>
              <a:t>Django Framework: Provides a robust and scalable foundation for building the web application.</a:t>
            </a:r>
          </a:p>
          <a:p>
            <a:pPr>
              <a:buFont typeface="Wingdings" panose="05000000000000000000" pitchFamily="2" charset="2"/>
              <a:buChar char="§"/>
            </a:pPr>
            <a:r>
              <a:rPr lang="en-US" sz="1400" dirty="0">
                <a:solidFill>
                  <a:srgbClr val="002060"/>
                </a:solidFill>
              </a:rPr>
              <a:t>Python: Backend development for implementing business logic, data processing, and interaction with the database.</a:t>
            </a:r>
          </a:p>
          <a:p>
            <a:pPr>
              <a:buFont typeface="Wingdings" panose="05000000000000000000" pitchFamily="2" charset="2"/>
              <a:buChar char="§"/>
            </a:pPr>
            <a:r>
              <a:rPr lang="en-US" sz="1400" dirty="0">
                <a:solidFill>
                  <a:srgbClr val="002060"/>
                </a:solidFill>
              </a:rPr>
              <a:t>HTML/CSS/JavaScript: Frontend development for creating responsive and interactive user interfaces.</a:t>
            </a:r>
          </a:p>
          <a:p>
            <a:pPr>
              <a:buFont typeface="Wingdings" panose="05000000000000000000" pitchFamily="2" charset="2"/>
              <a:buChar char="§"/>
            </a:pPr>
            <a:r>
              <a:rPr lang="en-US" sz="1400" dirty="0">
                <a:solidFill>
                  <a:srgbClr val="002060"/>
                </a:solidFill>
              </a:rPr>
              <a:t>Bootstrap: Frontend framework for styling and layout design to ensure consistency and usability across devices.</a:t>
            </a:r>
            <a:endParaRPr lang="en-IN" dirty="0">
              <a:solidFill>
                <a:srgbClr val="002060"/>
              </a:solidFill>
            </a:endParaRPr>
          </a:p>
        </p:txBody>
      </p:sp>
    </p:spTree>
    <p:extLst>
      <p:ext uri="{BB962C8B-B14F-4D97-AF65-F5344CB8AC3E}">
        <p14:creationId xmlns:p14="http://schemas.microsoft.com/office/powerpoint/2010/main" val="595811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115</TotalTime>
  <Words>825</Words>
  <Application>Microsoft Office PowerPoint</Application>
  <PresentationFormat>On-screen Show (16:9)</PresentationFormat>
  <Paragraphs>85</Paragraphs>
  <Slides>18</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PowerPoint Presentation</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Sowmi RM</cp:lastModifiedBy>
  <cp:revision>11</cp:revision>
  <dcterms:modified xsi:type="dcterms:W3CDTF">2024-04-12T07:04:31Z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